
<file path=[Content_Types].xml><?xml version="1.0" encoding="utf-8"?>
<Types xmlns="http://schemas.openxmlformats.org/package/2006/content-types">
  <Default Extension="emf" ContentType="image/x-em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9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2" r:id="rId6"/>
    <p:sldId id="283" r:id="rId7"/>
    <p:sldId id="284" r:id="rId8"/>
    <p:sldId id="286" r:id="rId9"/>
    <p:sldId id="280" r:id="rId10"/>
    <p:sldId id="287" r:id="rId11"/>
    <p:sldId id="288" r:id="rId12"/>
    <p:sldId id="285" r:id="rId13"/>
    <p:sldId id="272" r:id="rId14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334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0994967-12C7-446E-A6FD-BAD307F30BA2}" type="datetime1">
              <a:rPr lang="pl-PL" smtClean="0"/>
              <a:t>10.01.2023</a:t>
            </a:fld>
            <a:endParaRPr lang="pl-PL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fif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FCD24CE-3EFB-4D5E-8729-9ABD5B34DCA6}" type="datetime1">
              <a:rPr lang="pl-PL" noProof="1" dirty="0" smtClean="0"/>
              <a:t>10.01.2023</a:t>
            </a:fld>
            <a:endParaRPr lang="pl-PL" noProof="1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1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1"/>
              <a:t>Drugi poziom</a:t>
            </a:r>
          </a:p>
          <a:p>
            <a:pPr lvl="2" rtl="0"/>
            <a:r>
              <a:rPr lang="pl-PL" noProof="1"/>
              <a:t>Trzeci poziom</a:t>
            </a:r>
          </a:p>
          <a:p>
            <a:pPr lvl="3" rtl="0"/>
            <a:r>
              <a:rPr lang="pl-PL" noProof="1"/>
              <a:t>Czwarty poziom</a:t>
            </a:r>
          </a:p>
          <a:p>
            <a:pPr lvl="4" rtl="0"/>
            <a:r>
              <a:rPr lang="pl-PL" noProof="1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1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pl-PL" noProof="1" dirty="0" smtClean="0"/>
              <a:t>‹#›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1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noProof="1" smtClean="0"/>
              <a:t>1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noProof="1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noProof="1" smtClean="0"/>
              <a:t>10</a:t>
            </a:fld>
            <a:endParaRPr lang="pl-PL" noProof="1"/>
          </a:p>
        </p:txBody>
      </p:sp>
    </p:spTree>
    <p:extLst>
      <p:ext uri="{BB962C8B-B14F-4D97-AF65-F5344CB8AC3E}">
        <p14:creationId xmlns:p14="http://schemas.microsoft.com/office/powerpoint/2010/main" val="2009579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41454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32546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l-PL" dirty="0"/>
              <a:t>John zamiast </a:t>
            </a:r>
            <a:r>
              <a:rPr lang="pl-PL" dirty="0" err="1"/>
              <a:t>hashcata</a:t>
            </a:r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5341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87353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10421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75037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64702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5529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a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860132A3-9021-4D5D-9580-D882F4DB0A77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8767E5-2643-4BEE-8C71-7B245457DA32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6C1766-BAB9-4108-9A4B-BDC62081AF48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4ED7EA-3DCB-44AB-AF53-5ED96A33684F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  <p:sp>
        <p:nvSpPr>
          <p:cNvPr id="60" name="Pole tekstow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Pole tekstow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7019EE-A054-4DCC-B8A7-65A035197E13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zecia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3441D6-D39C-4EEE-BDCC-FBAE101DB05D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l-PL" noProof="0"/>
              <a:t>Kliknij ikonę, aby dodać obraz</a:t>
            </a:r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4845B5-FCB7-4F71-B3AE-F3E994EC1440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13886A-8DA3-450E-9C3F-D2F6FE1AAA81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E39A42-DDA0-4022-B856-1F4ECB9CF578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4A7FF7-295B-4ADA-8B5E-CA3A7C0AA5BB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0C4C9-3063-4A81-A45B-64A1F6141A3A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E65A06-BA01-436F-A054-3FC65FBC1912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3F7083-9991-4464-AF85-0A1EC6C995C9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28E58C-900D-4E3C-A316-8BA8958FE5FA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FADF1D-6A78-4A03-AE6D-C74351179A3A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27CF86-8E36-4BB0-8037-32D1258393B7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E5C8AE-2D37-46BD-A8AF-715411D08F7C}" type="datetime1">
              <a:rPr lang="pl-PL" noProof="0" smtClean="0"/>
              <a:t>10.01.2023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a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a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a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l-PL" noProof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5DA65F4-6F9B-4846-B623-6B34147ECCF2}" type="datetime1">
              <a:rPr lang="pl-PL" noProof="0" smtClean="0"/>
              <a:t>10.01.2023</a:t>
            </a:fld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s://pixabay.com/en/book-open-blank-reading-library-149474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hyperlink" Target="https://el.wikipedia.org/wiki/Python" TargetMode="External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jpg"/><Relationship Id="rId9" Type="http://schemas.openxmlformats.org/officeDocument/2006/relationships/hyperlink" Target="https://freesvg.org/encrypted-document-pink-icon-vector-clip-ar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l.wikipedia.org/wiki/Python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hyperlink" Target="https://pixabay.com/en/document-page-text-paper-empty-152678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fif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a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Prostokąt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pic>
          <p:nvPicPr>
            <p:cNvPr id="12" name="Obraz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az 4" descr="Powierzchnia czerwonej tekstury cyfrowej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grpSp>
        <p:nvGrpSpPr>
          <p:cNvPr id="14" name="Grupa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Prostokąt z rogami zaokrąglonymi po przekątnej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Dowolny kształt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Dowolny kształt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Dowolny kształt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Dowolny kształt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Dowolny kształt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Dowolny kształt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Dowolny kształt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Dowolny kształt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Dowolny kształt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Prostokąt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Dowolny kształt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Dowolny kształt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Dowolny kształt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Dowolny kształt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Dowolny kształt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Dowolny kształt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Dowolny kształt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Dowolny kształt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Dowolny kształt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Prostokąt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sz="1800" b="1" dirty="0"/>
              <a:t>Kurs </a:t>
            </a:r>
            <a:r>
              <a:rPr lang="pl-PL" sz="1800" b="1" dirty="0" err="1"/>
              <a:t>Pentestera</a:t>
            </a:r>
            <a:r>
              <a:rPr lang="pl-PL" sz="1800" b="1" dirty="0"/>
              <a:t> 22/23</a:t>
            </a:r>
            <a:br>
              <a:rPr lang="pl-PL" b="1" dirty="0"/>
            </a:br>
            <a:r>
              <a:rPr lang="pl-PL" b="1" dirty="0"/>
              <a:t>Słowniki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pl-PL" dirty="0"/>
              <a:t>Karol </a:t>
            </a:r>
            <a:r>
              <a:rPr lang="pl-PL" dirty="0" err="1"/>
              <a:t>Słomczynski</a:t>
            </a:r>
            <a:endParaRPr lang="pl-PL" dirty="0"/>
          </a:p>
        </p:txBody>
      </p:sp>
      <p:sp>
        <p:nvSpPr>
          <p:cNvPr id="38" name="Prostokąt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3DC23D8F-B76E-E7ED-1C61-BBFC1B74F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8557" y="4953255"/>
            <a:ext cx="2147893" cy="1904735"/>
          </a:xfrm>
          <a:prstGeom prst="rect">
            <a:avLst/>
          </a:prstGeom>
        </p:spPr>
      </p:pic>
      <p:sp>
        <p:nvSpPr>
          <p:cNvPr id="7" name="Symbol zastępczy numeru slajdu 2">
            <a:extLst>
              <a:ext uri="{FF2B5EF4-FFF2-40B4-BE49-F238E27FC236}">
                <a16:creationId xmlns:a16="http://schemas.microsoft.com/office/drawing/2014/main" id="{F432B506-794F-DA5B-3866-AEBD0C52D421}"/>
              </a:ext>
            </a:extLst>
          </p:cNvPr>
          <p:cNvSpPr txBox="1">
            <a:spLocks/>
          </p:cNvSpPr>
          <p:nvPr/>
        </p:nvSpPr>
        <p:spPr>
          <a:xfrm>
            <a:off x="5156887" y="4266142"/>
            <a:ext cx="18782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18.01.23</a:t>
            </a:r>
          </a:p>
        </p:txBody>
      </p:sp>
      <p:pic>
        <p:nvPicPr>
          <p:cNvPr id="6" name="Obraz 5" descr="Obraz zawierający tekst, stacjonarne, koperta, akcesorium&#10;&#10;Opis wygenerowany automatycznie">
            <a:extLst>
              <a:ext uri="{FF2B5EF4-FFF2-40B4-BE49-F238E27FC236}">
                <a16:creationId xmlns:a16="http://schemas.microsoft.com/office/drawing/2014/main" id="{7213258F-8A5F-717D-2973-06CD5D9CE4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89387" y="263660"/>
            <a:ext cx="2177613" cy="1562891"/>
          </a:xfrm>
          <a:prstGeom prst="rect">
            <a:avLst/>
          </a:prstGeom>
        </p:spPr>
      </p:pic>
      <p:pic>
        <p:nvPicPr>
          <p:cNvPr id="13" name="Obraz 12" descr="Obraz zawierający tekst, wyroby metalowe&#10;&#10;Opis wygenerowany automatycznie">
            <a:extLst>
              <a:ext uri="{FF2B5EF4-FFF2-40B4-BE49-F238E27FC236}">
                <a16:creationId xmlns:a16="http://schemas.microsoft.com/office/drawing/2014/main" id="{7F4D4CE5-DF37-1A03-30B6-B2A68E524E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9482056" y="47833"/>
            <a:ext cx="2933228" cy="2933228"/>
          </a:xfrm>
          <a:prstGeom prst="rect">
            <a:avLst/>
          </a:prstGeom>
        </p:spPr>
      </p:pic>
      <p:pic>
        <p:nvPicPr>
          <p:cNvPr id="39" name="Obraz 38">
            <a:extLst>
              <a:ext uri="{FF2B5EF4-FFF2-40B4-BE49-F238E27FC236}">
                <a16:creationId xmlns:a16="http://schemas.microsoft.com/office/drawing/2014/main" id="{BB854F65-E166-90A8-AF75-E2402507293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232822" y="4047914"/>
            <a:ext cx="2506987" cy="274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a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Prostokąt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pic>
          <p:nvPicPr>
            <p:cNvPr id="12" name="Obraz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Obraz 4" descr="Powierzchnia czerwonej tekstury cyfrowej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alphaModFix/>
          </a:blip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grpSp>
        <p:nvGrpSpPr>
          <p:cNvPr id="14" name="Grupa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Prostokąt z rogami zaokrąglonymi po przekątnej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l-PL"/>
            </a:p>
          </p:txBody>
        </p:sp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Dowolny kształt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Dowolny kształt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Dowolny kształt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Dowolny kształt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Dowolny kształt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Dowolny kształt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Dowolny kształt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Dowolny kształt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Dowolny kształt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Prostokąt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Dowolny kształt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Dowolny kształt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Dowolny kształt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Dowolny kształt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Dowolny kształt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Dowolny kształt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Dowolny kształt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Dowolny kształt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Dowolny kształt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Prostokąt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ytuł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9778" y="2676525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l-PL" sz="4400" dirty="0"/>
              <a:t>Dziękuję za uwagę!</a:t>
            </a:r>
          </a:p>
        </p:txBody>
      </p:sp>
      <p:sp>
        <p:nvSpPr>
          <p:cNvPr id="38" name="Prostokąt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3DC23D8F-B76E-E7ED-1C61-BBFC1B74F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8557" y="4953255"/>
            <a:ext cx="2147893" cy="1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5061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/>
              <a:t>Plan prezentacji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86876"/>
            <a:ext cx="9129131" cy="3944689"/>
          </a:xfrm>
        </p:spPr>
        <p:txBody>
          <a:bodyPr>
            <a:normAutofit/>
          </a:bodyPr>
          <a:lstStyle/>
          <a:p>
            <a:r>
              <a:rPr lang="pl-PL" sz="2000" dirty="0"/>
              <a:t>Czym są słowniki?</a:t>
            </a:r>
          </a:p>
          <a:p>
            <a:r>
              <a:rPr lang="pl-PL" sz="2000" dirty="0"/>
              <a:t>Wykorzystanie słowników</a:t>
            </a:r>
          </a:p>
          <a:p>
            <a:r>
              <a:rPr lang="pl-PL" sz="2000" dirty="0"/>
              <a:t>Pierwsze kroki w tworzeniu słownika</a:t>
            </a:r>
          </a:p>
          <a:p>
            <a:r>
              <a:rPr lang="pl-PL" sz="2000" dirty="0"/>
              <a:t>Mój pierwszy słownik</a:t>
            </a:r>
          </a:p>
          <a:p>
            <a:pPr marL="0" indent="0">
              <a:buNone/>
            </a:pPr>
            <a:endParaRPr lang="pl-PL" sz="2000" dirty="0"/>
          </a:p>
          <a:p>
            <a:pPr marL="0" indent="0">
              <a:buNone/>
            </a:pPr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1E835F06-FD15-6335-5D10-00E2650FBECC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2</a:t>
            </a:fld>
            <a:r>
              <a:rPr lang="pl-PL" sz="1400" b="1" dirty="0"/>
              <a:t> }}</a:t>
            </a:r>
          </a:p>
        </p:txBody>
      </p:sp>
    </p:spTree>
    <p:extLst>
      <p:ext uri="{BB962C8B-B14F-4D97-AF65-F5344CB8AC3E}">
        <p14:creationId xmlns:p14="http://schemas.microsoft.com/office/powerpoint/2010/main" val="4945426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100DBCD1-3B00-35A9-4476-0E6AE76B18C6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3</a:t>
            </a:fld>
            <a:r>
              <a:rPr lang="pl-PL" sz="1400" b="1" dirty="0"/>
              <a:t> }}</a:t>
            </a:r>
          </a:p>
        </p:txBody>
      </p:sp>
      <p:sp>
        <p:nvSpPr>
          <p:cNvPr id="14" name="Tytuł 3">
            <a:extLst>
              <a:ext uri="{FF2B5EF4-FFF2-40B4-BE49-F238E27FC236}">
                <a16:creationId xmlns:a16="http://schemas.microsoft.com/office/drawing/2014/main" id="{E0CCABFA-1BD6-1EE5-F152-2D8DA17FF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b="1" dirty="0">
                <a:cs typeface="Kohinoor Bangla Medium" panose="02000000000000000000" pitchFamily="2" charset="77"/>
              </a:rPr>
              <a:t>Czym są słowniki?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EB72BCC-0865-BCC3-B8CA-FDF3C44FD62B}"/>
              </a:ext>
            </a:extLst>
          </p:cNvPr>
          <p:cNvSpPr txBox="1"/>
          <p:nvPr/>
        </p:nvSpPr>
        <p:spPr>
          <a:xfrm>
            <a:off x="1824701" y="1404124"/>
            <a:ext cx="6519047" cy="153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l-PL" sz="1600" dirty="0"/>
              <a:t>Słownik to zbiór danych w naszym przypadków najczęściej haseł. Największym publiczne dostępnym słownikiem jest</a:t>
            </a:r>
          </a:p>
          <a:p>
            <a:pPr algn="ctr">
              <a:lnSpc>
                <a:spcPct val="150000"/>
              </a:lnSpc>
            </a:pPr>
            <a:r>
              <a:rPr lang="pl-PL" sz="1600" b="1" dirty="0"/>
              <a:t>rockyou.txt</a:t>
            </a:r>
          </a:p>
          <a:p>
            <a:pPr>
              <a:lnSpc>
                <a:spcPct val="150000"/>
              </a:lnSpc>
            </a:pPr>
            <a:r>
              <a:rPr lang="pl-PL" sz="1600" dirty="0"/>
              <a:t>Posiada około 15mln haseł które zostały przejęte w 2009.</a:t>
            </a:r>
          </a:p>
        </p:txBody>
      </p: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56BB1FEA-E888-CF26-78A0-37DB8F5160A4}"/>
              </a:ext>
            </a:extLst>
          </p:cNvPr>
          <p:cNvSpPr txBox="1"/>
          <p:nvPr/>
        </p:nvSpPr>
        <p:spPr>
          <a:xfrm>
            <a:off x="1683318" y="3791025"/>
            <a:ext cx="24539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Lista preinstalowanych list na Kali Linux</a:t>
            </a:r>
          </a:p>
        </p:txBody>
      </p:sp>
    </p:spTree>
    <p:extLst>
      <p:ext uri="{BB962C8B-B14F-4D97-AF65-F5344CB8AC3E}">
        <p14:creationId xmlns:p14="http://schemas.microsoft.com/office/powerpoint/2010/main" val="30302202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100DBCD1-3B00-35A9-4476-0E6AE76B18C6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4</a:t>
            </a:fld>
            <a:r>
              <a:rPr lang="pl-PL" sz="1400" b="1" dirty="0"/>
              <a:t> }}</a:t>
            </a:r>
          </a:p>
        </p:txBody>
      </p:sp>
      <p:sp>
        <p:nvSpPr>
          <p:cNvPr id="14" name="Tytuł 3">
            <a:extLst>
              <a:ext uri="{FF2B5EF4-FFF2-40B4-BE49-F238E27FC236}">
                <a16:creationId xmlns:a16="http://schemas.microsoft.com/office/drawing/2014/main" id="{E0CCABFA-1BD6-1EE5-F152-2D8DA17FF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sz="3600" b="1" dirty="0">
                <a:cs typeface="Kohinoor Bangla Medium" panose="02000000000000000000" pitchFamily="2" charset="77"/>
              </a:rPr>
              <a:t>Wykorzystanie słowników</a:t>
            </a:r>
          </a:p>
        </p:txBody>
      </p:sp>
      <p:sp>
        <p:nvSpPr>
          <p:cNvPr id="16" name="pole tekstowe 15">
            <a:extLst>
              <a:ext uri="{FF2B5EF4-FFF2-40B4-BE49-F238E27FC236}">
                <a16:creationId xmlns:a16="http://schemas.microsoft.com/office/drawing/2014/main" id="{8EB72BCC-0865-BCC3-B8CA-FDF3C44FD62B}"/>
              </a:ext>
            </a:extLst>
          </p:cNvPr>
          <p:cNvSpPr txBox="1"/>
          <p:nvPr/>
        </p:nvSpPr>
        <p:spPr>
          <a:xfrm>
            <a:off x="1463973" y="1404124"/>
            <a:ext cx="9260868" cy="116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l-PL" sz="1600" dirty="0"/>
              <a:t>Słowniki są wykorzystywane do łamania haseł, </a:t>
            </a:r>
          </a:p>
          <a:p>
            <a:pPr algn="ctr">
              <a:lnSpc>
                <a:spcPct val="150000"/>
              </a:lnSpc>
            </a:pPr>
            <a:r>
              <a:rPr lang="pl-PL" sz="1600" dirty="0"/>
              <a:t>poprzez próbowanie każdego hasła jeden po drugim.</a:t>
            </a:r>
          </a:p>
          <a:p>
            <a:pPr algn="ctr">
              <a:lnSpc>
                <a:spcPct val="150000"/>
              </a:lnSpc>
            </a:pPr>
            <a:r>
              <a:rPr lang="pl-PL" sz="1600" dirty="0"/>
              <a:t>Przykładowe wykorzystanie to łamanie zaszyfrowanych haseł</a:t>
            </a:r>
          </a:p>
        </p:txBody>
      </p:sp>
    </p:spTree>
    <p:extLst>
      <p:ext uri="{BB962C8B-B14F-4D97-AF65-F5344CB8AC3E}">
        <p14:creationId xmlns:p14="http://schemas.microsoft.com/office/powerpoint/2010/main" val="6514736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/>
          </p:cNvSpPr>
          <p:nvPr/>
        </p:nvSpPr>
        <p:spPr>
          <a:xfrm>
            <a:off x="699797" y="202325"/>
            <a:ext cx="10998532" cy="6231814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/>
              <a:t>A po co stosować słowniki?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7227" y="6075669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417812" y="6434139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5</a:t>
            </a:fld>
            <a:r>
              <a:rPr lang="pl-PL" sz="1400" b="1" dirty="0"/>
              <a:t> }}</a:t>
            </a:r>
          </a:p>
        </p:txBody>
      </p:sp>
      <p:sp>
        <p:nvSpPr>
          <p:cNvPr id="15" name="Symbol zastępczy zawartości 6">
            <a:extLst>
              <a:ext uri="{FF2B5EF4-FFF2-40B4-BE49-F238E27FC236}">
                <a16:creationId xmlns:a16="http://schemas.microsoft.com/office/drawing/2014/main" id="{5E79B675-4CDC-FFB0-1AB7-7A234A669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565" y="2714693"/>
            <a:ext cx="3781459" cy="136649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2000" dirty="0"/>
              <a:t>Słowniki stosujemy aby przyspieszyć czas odszyfrowania.</a:t>
            </a:r>
          </a:p>
        </p:txBody>
      </p:sp>
      <p:grpSp>
        <p:nvGrpSpPr>
          <p:cNvPr id="17" name="Grupa 16">
            <a:extLst>
              <a:ext uri="{FF2B5EF4-FFF2-40B4-BE49-F238E27FC236}">
                <a16:creationId xmlns:a16="http://schemas.microsoft.com/office/drawing/2014/main" id="{212275AA-987C-3E95-1F52-8BF152216513}"/>
              </a:ext>
            </a:extLst>
          </p:cNvPr>
          <p:cNvGrpSpPr/>
          <p:nvPr/>
        </p:nvGrpSpPr>
        <p:grpSpPr>
          <a:xfrm>
            <a:off x="4142792" y="1303658"/>
            <a:ext cx="7057033" cy="4496339"/>
            <a:chOff x="4142792" y="1303658"/>
            <a:chExt cx="7057033" cy="4496339"/>
          </a:xfrm>
        </p:grpSpPr>
        <p:pic>
          <p:nvPicPr>
            <p:cNvPr id="13" name="Obraz 12">
              <a:extLst>
                <a:ext uri="{FF2B5EF4-FFF2-40B4-BE49-F238E27FC236}">
                  <a16:creationId xmlns:a16="http://schemas.microsoft.com/office/drawing/2014/main" id="{7664D0F5-1F6A-B4D0-AADE-B9B69B6F6A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2792" y="1303658"/>
              <a:ext cx="7057033" cy="4188562"/>
            </a:xfrm>
            <a:prstGeom prst="rect">
              <a:avLst/>
            </a:prstGeom>
          </p:spPr>
        </p:pic>
        <p:sp>
          <p:nvSpPr>
            <p:cNvPr id="16" name="pole tekstowe 15">
              <a:extLst>
                <a:ext uri="{FF2B5EF4-FFF2-40B4-BE49-F238E27FC236}">
                  <a16:creationId xmlns:a16="http://schemas.microsoft.com/office/drawing/2014/main" id="{66F6AAB7-5747-49A7-9629-0373908E05EA}"/>
                </a:ext>
              </a:extLst>
            </p:cNvPr>
            <p:cNvSpPr txBox="1"/>
            <p:nvPr/>
          </p:nvSpPr>
          <p:spPr>
            <a:xfrm>
              <a:off x="4142792" y="5492220"/>
              <a:ext cx="70570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1400" b="1" dirty="0"/>
                <a:t>Tabela ile czasu średnio zajmuje złamanie hasła metodą </a:t>
              </a:r>
              <a:r>
                <a:rPr lang="pl-PL" sz="1400" b="1" dirty="0" err="1"/>
                <a:t>brute-force</a:t>
              </a:r>
              <a:endParaRPr lang="pl-PL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4389581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/>
              <a:t>Jak stworzyć swój własny słownik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03377"/>
            <a:ext cx="9129131" cy="172562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pl-PL" sz="2000" b="1" dirty="0"/>
              <a:t>Co potrzebujemy?</a:t>
            </a:r>
            <a:endParaRPr lang="pl-PL" sz="2000" dirty="0"/>
          </a:p>
          <a:p>
            <a:r>
              <a:rPr lang="pl-PL" sz="2000" dirty="0"/>
              <a:t>Dane które pomogą na stworzyć personalny słownik</a:t>
            </a:r>
          </a:p>
          <a:p>
            <a:pPr lvl="1"/>
            <a:r>
              <a:rPr lang="pl-PL" sz="1600" dirty="0"/>
              <a:t>Podstawowe dane „ofiary”, imię, nazwisko, imiona członków rodziny, miasto, data urodzenia itd.</a:t>
            </a:r>
          </a:p>
          <a:p>
            <a:r>
              <a:rPr lang="pl-PL" sz="2000" dirty="0"/>
              <a:t>Edytor kodu</a:t>
            </a:r>
          </a:p>
          <a:p>
            <a:r>
              <a:rPr lang="pl-PL" sz="2000" dirty="0"/>
              <a:t>Wybrany język programowania, np. </a:t>
            </a:r>
            <a:r>
              <a:rPr lang="pl-PL" sz="2000" dirty="0" err="1"/>
              <a:t>Pyhton</a:t>
            </a:r>
            <a:endParaRPr lang="pl-PL" sz="2000" dirty="0"/>
          </a:p>
          <a:p>
            <a:endParaRPr lang="pl-PL" sz="20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6</a:t>
            </a:fld>
            <a:r>
              <a:rPr lang="pl-PL" sz="1400" b="1" dirty="0"/>
              <a:t> }}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9DFC4BE1-BCF8-A36F-F91F-29584BF397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529842" y="3647910"/>
            <a:ext cx="1898554" cy="2080499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471316F9-82AB-7B48-2FEC-1AF38E231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512" y="3546280"/>
            <a:ext cx="2146080" cy="2146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Obraz 5" descr="Obraz zawierający tekst&#10;&#10;Opis wygenerowany automatycznie">
            <a:extLst>
              <a:ext uri="{FF2B5EF4-FFF2-40B4-BE49-F238E27FC236}">
                <a16:creationId xmlns:a16="http://schemas.microsoft.com/office/drawing/2014/main" id="{CB4D5B3E-13E8-BAF5-03F4-A8B9A72F6E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532798" y="2921640"/>
            <a:ext cx="1965058" cy="264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666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/>
              <a:t>Po Tworzyć swój własny słownik?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03377"/>
            <a:ext cx="9129131" cy="8718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000" dirty="0"/>
              <a:t>Dzięki stworzeniu własnego słownika można go spersonalizować dla danej osoby.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7</a:t>
            </a:fld>
            <a:r>
              <a:rPr lang="pl-PL" sz="1400" b="1" dirty="0"/>
              <a:t> }}</a:t>
            </a:r>
          </a:p>
        </p:txBody>
      </p:sp>
      <p:pic>
        <p:nvPicPr>
          <p:cNvPr id="3" name="Obraz 2" descr="Obraz zawierający osoba, mężczyzna, krawat, ściana&#10;&#10;Opis wygenerowany automatycznie">
            <a:extLst>
              <a:ext uri="{FF2B5EF4-FFF2-40B4-BE49-F238E27FC236}">
                <a16:creationId xmlns:a16="http://schemas.microsoft.com/office/drawing/2014/main" id="{058E5A72-6B60-2185-4480-B98EC360D1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8038" y="2701321"/>
            <a:ext cx="2072950" cy="2072950"/>
          </a:xfrm>
          <a:prstGeom prst="rect">
            <a:avLst/>
          </a:prstGeom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BF18DE75-9192-DA64-D080-84A4A201FBAB}"/>
              </a:ext>
            </a:extLst>
          </p:cNvPr>
          <p:cNvSpPr txBox="1"/>
          <p:nvPr/>
        </p:nvSpPr>
        <p:spPr>
          <a:xfrm>
            <a:off x="3687096" y="2860633"/>
            <a:ext cx="65034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Imię: </a:t>
            </a:r>
            <a:r>
              <a:rPr lang="pl-PL" b="1" dirty="0"/>
              <a:t>Jan</a:t>
            </a:r>
          </a:p>
          <a:p>
            <a:r>
              <a:rPr lang="pl-PL" dirty="0"/>
              <a:t>Nazwisko: </a:t>
            </a:r>
            <a:r>
              <a:rPr lang="pl-PL" b="1" dirty="0"/>
              <a:t>Kowalski</a:t>
            </a:r>
          </a:p>
          <a:p>
            <a:r>
              <a:rPr lang="pl-PL" dirty="0"/>
              <a:t>Data urodzenia: </a:t>
            </a:r>
            <a:r>
              <a:rPr lang="pl-PL" b="1" dirty="0"/>
              <a:t>01.03.1990</a:t>
            </a:r>
          </a:p>
          <a:p>
            <a:r>
              <a:rPr lang="pl-PL" dirty="0"/>
              <a:t>Miasto zamieszkania: </a:t>
            </a:r>
            <a:r>
              <a:rPr lang="pl-PL" b="1" dirty="0"/>
              <a:t>Warszawa</a:t>
            </a:r>
          </a:p>
          <a:p>
            <a:r>
              <a:rPr lang="pl-PL" dirty="0"/>
              <a:t>Rodzina: </a:t>
            </a:r>
            <a:r>
              <a:rPr lang="pl-PL" b="1" dirty="0"/>
              <a:t>żona: Anna, dzieci: Adam, Julia</a:t>
            </a:r>
          </a:p>
          <a:p>
            <a:r>
              <a:rPr lang="pl-PL" dirty="0"/>
              <a:t>Hobby: </a:t>
            </a:r>
            <a:r>
              <a:rPr lang="pl-PL" b="1" dirty="0"/>
              <a:t>Filmy Christophera </a:t>
            </a:r>
            <a:r>
              <a:rPr lang="pl-PL" b="1" dirty="0" err="1"/>
              <a:t>Nolana</a:t>
            </a:r>
            <a:endParaRPr lang="pl-PL" b="1" dirty="0"/>
          </a:p>
        </p:txBody>
      </p:sp>
    </p:spTree>
    <p:extLst>
      <p:ext uri="{BB962C8B-B14F-4D97-AF65-F5344CB8AC3E}">
        <p14:creationId xmlns:p14="http://schemas.microsoft.com/office/powerpoint/2010/main" val="26869918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: zaokrąglone rogi po przekątnej 9">
            <a:extLst>
              <a:ext uri="{FF2B5EF4-FFF2-40B4-BE49-F238E27FC236}">
                <a16:creationId xmlns:a16="http://schemas.microsoft.com/office/drawing/2014/main" id="{4AD723B4-09FE-5E23-16ED-B86DAAD1F91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/>
              <a:t>Po Tworzyć swój własny słownik?</a:t>
            </a:r>
          </a:p>
        </p:txBody>
      </p:sp>
      <p:sp>
        <p:nvSpPr>
          <p:cNvPr id="7" name="Symbol zastępczy zawartości 6">
            <a:extLst>
              <a:ext uri="{FF2B5EF4-FFF2-40B4-BE49-F238E27FC236}">
                <a16:creationId xmlns:a16="http://schemas.microsoft.com/office/drawing/2014/main" id="{B592CD1E-2D49-3EB7-10DB-872075130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9842" y="1703377"/>
            <a:ext cx="9129131" cy="2915276"/>
          </a:xfrm>
        </p:spPr>
        <p:txBody>
          <a:bodyPr>
            <a:normAutofit/>
          </a:bodyPr>
          <a:lstStyle/>
          <a:p>
            <a:r>
              <a:rPr lang="pl-PL" sz="2000" dirty="0"/>
              <a:t>Zmniejsza to czas rozszyfrowywania</a:t>
            </a:r>
          </a:p>
          <a:p>
            <a:r>
              <a:rPr lang="pl-PL" sz="2000" dirty="0"/>
              <a:t>Zmniejsza to rozmiar możliwych haseł</a:t>
            </a:r>
          </a:p>
          <a:p>
            <a:pPr lvl="1"/>
            <a:r>
              <a:rPr lang="pl-PL" sz="1600" dirty="0"/>
              <a:t>Przykładowy słownik dla naszego delikwenta, ma rozmiar ~2.7kB,</a:t>
            </a:r>
          </a:p>
          <a:p>
            <a:pPr marL="457200" lvl="1" indent="0">
              <a:buNone/>
            </a:pPr>
            <a:r>
              <a:rPr lang="pl-PL" sz="1600" dirty="0"/>
              <a:t>	a rozmiar wszystkich kombinacji 				   o długości 	4 to „jedyne” ~20.7 MB 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8</a:t>
            </a:fld>
            <a:r>
              <a:rPr lang="pl-PL" sz="1400" b="1" dirty="0"/>
              <a:t> }}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ADBA64B4-6A23-DB28-0502-34C567C501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6373" y="2935447"/>
            <a:ext cx="3173770" cy="74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716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rostokąt: zaokrąglone rogi po przekątnej 14">
            <a:extLst>
              <a:ext uri="{FF2B5EF4-FFF2-40B4-BE49-F238E27FC236}">
                <a16:creationId xmlns:a16="http://schemas.microsoft.com/office/drawing/2014/main" id="{E16CC912-4009-F84F-D87F-BC6B74439584}"/>
              </a:ext>
            </a:extLst>
          </p:cNvPr>
          <p:cNvSpPr/>
          <p:nvPr/>
        </p:nvSpPr>
        <p:spPr>
          <a:xfrm>
            <a:off x="1141411" y="334538"/>
            <a:ext cx="9905999" cy="5612780"/>
          </a:xfrm>
          <a:prstGeom prst="round2DiagRect">
            <a:avLst/>
          </a:prstGeom>
          <a:solidFill>
            <a:schemeClr val="bg1">
              <a:lumMod val="95000"/>
              <a:alpha val="85000"/>
            </a:schemeClr>
          </a:solidFill>
          <a:ln>
            <a:solidFill>
              <a:schemeClr val="accent1">
                <a:lumMod val="2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6CFAD21-EC5C-DEEB-ADD9-7987619A3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9842" y="717290"/>
            <a:ext cx="9129131" cy="686834"/>
          </a:xfrm>
        </p:spPr>
        <p:txBody>
          <a:bodyPr/>
          <a:lstStyle/>
          <a:p>
            <a:pPr algn="ctr"/>
            <a:r>
              <a:rPr lang="pl-PL" b="1" dirty="0">
                <a:solidFill>
                  <a:schemeClr val="tx2"/>
                </a:solidFill>
              </a:rPr>
              <a:t>Mój pierwszy słownik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E8EE1A6-BFA5-C990-ED32-CDE86725658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7871" y="5999356"/>
            <a:ext cx="882203" cy="782331"/>
          </a:xfrm>
          <a:prstGeom prst="rect">
            <a:avLst/>
          </a:prstGeom>
        </p:spPr>
      </p:pic>
      <p:sp>
        <p:nvSpPr>
          <p:cNvPr id="9" name="Symbol zastępczy numeru slajdu 2">
            <a:extLst>
              <a:ext uri="{FF2B5EF4-FFF2-40B4-BE49-F238E27FC236}">
                <a16:creationId xmlns:a16="http://schemas.microsoft.com/office/drawing/2014/main" id="{D3AC7F81-F60A-FBD0-4EB8-4DDCA291B9BD}"/>
              </a:ext>
            </a:extLst>
          </p:cNvPr>
          <p:cNvSpPr txBox="1">
            <a:spLocks/>
          </p:cNvSpPr>
          <p:nvPr/>
        </p:nvSpPr>
        <p:spPr>
          <a:xfrm>
            <a:off x="5533706" y="5571157"/>
            <a:ext cx="1121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l-pl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400" b="1" dirty="0"/>
              <a:t>{{ </a:t>
            </a:r>
            <a:fld id="{6D22F896-40B5-4ADD-8801-0D06FADFA095}" type="slidenum">
              <a:rPr lang="pl-PL" sz="1400" b="1" smtClean="0"/>
              <a:pPr algn="ctr"/>
              <a:t>9</a:t>
            </a:fld>
            <a:r>
              <a:rPr lang="pl-PL" sz="1400" b="1" dirty="0"/>
              <a:t> }}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CD3E7EE-A126-D2A7-A14F-1DE4795D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044174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bwód">
  <a:themeElements>
    <a:clrScheme name="Odcienie szarości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Niestandardowy 1">
      <a:majorFont>
        <a:latin typeface="Consolas"/>
        <a:ea typeface=""/>
        <a:cs typeface=""/>
      </a:majorFont>
      <a:minorFont>
        <a:latin typeface="Consolas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wa_templatka_22-23.potx" id="{61C1B1CF-738E-4A5C-8626-AA9E7A8613B3}" vid="{F6C8184B-B614-407F-9F1B-6ED7F9582D0B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18BD99-41E9-467C-9777-74587F831718}">
  <ds:schemaRefs>
    <ds:schemaRef ds:uri="http://purl.org/dc/elements/1.1/"/>
    <ds:schemaRef ds:uri="http://schemas.microsoft.com/office/2006/metadata/properties"/>
    <ds:schemaRef ds:uri="16c05727-aa75-4e4a-9b5f-8a80a1165891"/>
    <ds:schemaRef ds:uri="http://www.w3.org/XML/1998/namespace"/>
    <ds:schemaRef ds:uri="http://schemas.microsoft.com/office/2006/documentManagement/types"/>
    <ds:schemaRef ds:uri="71af3243-3dd4-4a8d-8c0d-dd76da1f02a5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520</TotalTime>
  <Words>288</Words>
  <Application>Microsoft Office PowerPoint</Application>
  <PresentationFormat>Panoramiczny</PresentationFormat>
  <Paragraphs>60</Paragraphs>
  <Slides>10</Slides>
  <Notes>10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4" baseType="lpstr">
      <vt:lpstr>Arial</vt:lpstr>
      <vt:lpstr>Calibri</vt:lpstr>
      <vt:lpstr>Consolas</vt:lpstr>
      <vt:lpstr>Obwód</vt:lpstr>
      <vt:lpstr>Kurs Pentestera 22/23 Słowniki</vt:lpstr>
      <vt:lpstr>Plan prezentacji</vt:lpstr>
      <vt:lpstr>Czym są słowniki?</vt:lpstr>
      <vt:lpstr>Wykorzystanie słowników</vt:lpstr>
      <vt:lpstr>A po co stosować słowniki?</vt:lpstr>
      <vt:lpstr>Jak stworzyć swój własny słownik</vt:lpstr>
      <vt:lpstr>Po Tworzyć swój własny słownik?</vt:lpstr>
      <vt:lpstr>Po Tworzyć swój własny słownik?</vt:lpstr>
      <vt:lpstr>Mój pierwszy słownik</vt:lpstr>
      <vt:lpstr>Dziękuję za uwagę!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Kurs Pentestera 22/23 Wprowadzenie</dc:title>
  <dc:creator>Łukasz Dolata (252993)</dc:creator>
  <cp:lastModifiedBy>Karol Słomczyński (272223)</cp:lastModifiedBy>
  <cp:revision>20</cp:revision>
  <dcterms:created xsi:type="dcterms:W3CDTF">2022-11-02T13:31:49Z</dcterms:created>
  <dcterms:modified xsi:type="dcterms:W3CDTF">2023-01-10T21:53:55Z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